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7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2" r:id="rId11"/>
    <p:sldId id="283" r:id="rId12"/>
    <p:sldId id="266" r:id="rId13"/>
    <p:sldId id="271" r:id="rId14"/>
    <p:sldId id="272" r:id="rId15"/>
    <p:sldId id="376" r:id="rId16"/>
    <p:sldId id="377" r:id="rId17"/>
    <p:sldId id="378" r:id="rId18"/>
    <p:sldId id="369" r:id="rId19"/>
    <p:sldId id="374" r:id="rId20"/>
    <p:sldId id="365" r:id="rId21"/>
    <p:sldId id="372" r:id="rId22"/>
    <p:sldId id="381" r:id="rId23"/>
    <p:sldId id="273" r:id="rId24"/>
    <p:sldId id="281" r:id="rId25"/>
    <p:sldId id="367" r:id="rId26"/>
    <p:sldId id="279" r:id="rId27"/>
    <p:sldId id="276" r:id="rId28"/>
    <p:sldId id="380" r:id="rId29"/>
    <p:sldId id="382" r:id="rId30"/>
    <p:sldId id="277" r:id="rId31"/>
    <p:sldId id="383" r:id="rId32"/>
    <p:sldId id="385" r:id="rId33"/>
    <p:sldId id="384" r:id="rId34"/>
    <p:sldId id="396" r:id="rId35"/>
    <p:sldId id="388" r:id="rId36"/>
    <p:sldId id="387" r:id="rId37"/>
    <p:sldId id="393" r:id="rId38"/>
    <p:sldId id="389" r:id="rId39"/>
    <p:sldId id="394" r:id="rId40"/>
    <p:sldId id="395" r:id="rId41"/>
    <p:sldId id="397" r:id="rId42"/>
    <p:sldId id="398" r:id="rId43"/>
    <p:sldId id="390" r:id="rId44"/>
    <p:sldId id="358" r:id="rId45"/>
    <p:sldId id="36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88243"/>
  </p:normalViewPr>
  <p:slideViewPr>
    <p:cSldViewPr snapToGrid="0">
      <p:cViewPr>
        <p:scale>
          <a:sx n="110" d="100"/>
          <a:sy n="110" d="100"/>
        </p:scale>
        <p:origin x="132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normalized, etc.</a:t>
            </a:r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3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have the daily forecast, with all the multiplicative variables’ weights: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We’d be using the adjusted-demand, which is: </a:t>
            </a:r>
            <a:r>
              <a:rPr lang="en-US" i="1" dirty="0"/>
              <a:t>Trend * (1 + </a:t>
            </a:r>
            <a:r>
              <a:rPr lang="en-US" i="1" dirty="0" err="1"/>
              <a:t>all_variables</a:t>
            </a:r>
            <a:r>
              <a:rPr lang="en-US" i="1" dirty="0"/>
              <a:t> – (weather + holidays))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When we want to transform the model forecast into a daily forecast, we need to take into account the fact that it incorporates no “signals” from weather/holidays.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So the distribution of x month should sum more than 1, as we’d be adding them back using the “past weather” for </a:t>
            </a:r>
            <a:r>
              <a:rPr lang="en-US" i="0" dirty="0" err="1"/>
              <a:t>Ys</a:t>
            </a:r>
            <a:r>
              <a:rPr lang="en-US" i="0" dirty="0"/>
              <a:t> or ”forecast weather” </a:t>
            </a:r>
            <a:r>
              <a:rPr lang="en-US" i="0" dirty="0" err="1"/>
              <a:t>Y_hats</a:t>
            </a:r>
            <a:r>
              <a:rPr lang="en-US" i="0" dirty="0"/>
              <a:t> (Also holidays).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It’d be: Sum( of all days accounting for specified weather and holidays ) / Sum( adjusted demand [which is lower]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Weekend days for domestic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7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1D723-6952-9404-8917-6E130F88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B108D-1AE9-7BA1-4C74-6D169D716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6926-4B9B-66DB-A146-E7012B167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A7E5-F73A-63C8-6027-6ACEA073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cs typeface="Times New Roman" panose="02020603050405020304" pitchFamily="18" charset="0"/>
              </a:rPr>
              <a:t>Noise [</a:t>
            </a: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Error]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58" y="929025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55479" y="53"/>
            <a:ext cx="368238" cy="66462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474824" y="5342409"/>
            <a:ext cx="6296629" cy="92334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 under our assumptions.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85873"/>
              </p:ext>
            </p:extLst>
          </p:nvPr>
        </p:nvGraphicFramePr>
        <p:xfrm>
          <a:off x="5316456" y="3510571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507" y="1227353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994" y="1218950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2019" y="1210985"/>
            <a:ext cx="1161000" cy="130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97651-01EF-6F83-90C5-A24CD04ED7A7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935AD-A8CC-01C0-D15D-99189787515C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DB9EF-2E74-C617-B967-3210CFBD10C0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Same priors for each validations, clearly different parameters as it’s fitted at different time-points.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RMSE, etc.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  <p:pic>
        <p:nvPicPr>
          <p:cNvPr id="1026" name="Picture 2" descr="MLflow — a modern MLOps tool for data project collaboration | by Hong  Nguyen | SFU Professional Computer Science | Medium">
            <a:extLst>
              <a:ext uri="{FF2B5EF4-FFF2-40B4-BE49-F238E27FC236}">
                <a16:creationId xmlns:a16="http://schemas.microsoft.com/office/drawing/2014/main" id="{9291B2D2-242C-54AA-9ACA-7E34FF97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5329719"/>
            <a:ext cx="1782501" cy="6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B4DD5F59-AB78-117C-614C-8695DEDCD46F}"/>
              </a:ext>
            </a:extLst>
          </p:cNvPr>
          <p:cNvSpPr/>
          <p:nvPr/>
        </p:nvSpPr>
        <p:spPr>
          <a:xfrm>
            <a:off x="2314208" y="4718875"/>
            <a:ext cx="2188344" cy="812026"/>
          </a:xfrm>
          <a:prstGeom prst="wedgeEllipseCallout">
            <a:avLst>
              <a:gd name="adj1" fmla="val -63922"/>
              <a:gd name="adj2" fmla="val 496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recommend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548977" y="1588384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588384"/>
            <a:ext cx="1934901" cy="2611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Ad-hoc implementations: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EFD86-558A-C8BF-4842-9754876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0"/>
          <a:stretch/>
        </p:blipFill>
        <p:spPr>
          <a:xfrm>
            <a:off x="1267428" y="2045651"/>
            <a:ext cx="3994400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18F40-C7D7-7420-81AF-D65DCA0C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30"/>
          <a:stretch/>
        </p:blipFill>
        <p:spPr>
          <a:xfrm>
            <a:off x="7553273" y="2045651"/>
            <a:ext cx="3983182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72A541-0ABF-A330-7B0F-CC6F6E9F26A8}"/>
              </a:ext>
            </a:extLst>
          </p:cNvPr>
          <p:cNvSpPr/>
          <p:nvPr/>
        </p:nvSpPr>
        <p:spPr>
          <a:xfrm>
            <a:off x="5440100" y="4246892"/>
            <a:ext cx="1934901" cy="18235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lag-dependencies from an ARIMA model are ”captured” by components: trend, yearly Fourier series.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E77-C5EC-C9E0-5E7A-B3B09204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16E7B-BF8D-BC52-2659-6A158D81FF2C}"/>
              </a:ext>
            </a:extLst>
          </p:cNvPr>
          <p:cNvSpPr/>
          <p:nvPr/>
        </p:nvSpPr>
        <p:spPr>
          <a:xfrm>
            <a:off x="1219200" y="2415215"/>
            <a:ext cx="4703877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the External Regressors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89C81-3C21-09B0-0FF2-EE7278EE2618}"/>
              </a:ext>
            </a:extLst>
          </p:cNvPr>
          <p:cNvSpPr/>
          <p:nvPr/>
        </p:nvSpPr>
        <p:spPr>
          <a:xfrm rot="16200000">
            <a:off x="5940790" y="3297305"/>
            <a:ext cx="5396695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Weather regressors’ impact level at different temperatures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B082-0852-F7C2-450B-C963C4C4114C}"/>
              </a:ext>
            </a:extLst>
          </p:cNvPr>
          <p:cNvSpPr/>
          <p:nvPr/>
        </p:nvSpPr>
        <p:spPr>
          <a:xfrm>
            <a:off x="6226215" y="2827139"/>
            <a:ext cx="1934901" cy="3321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Temperature,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cdd</a:t>
            </a:r>
            <a:r>
              <a:rPr lang="en-US" sz="1400" dirty="0">
                <a:solidFill>
                  <a:schemeClr val="tx1"/>
                </a:solidFill>
              </a:rPr>
              <a:t> to simulate the non-linear reaction to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Straight-forward weather-scenarios modelling.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E63BB-7846-FC4E-1A1F-FDAE64FD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3" y="2827139"/>
            <a:ext cx="4702494" cy="32544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6A035-A362-0BDE-D525-91228D1E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653" y="822452"/>
            <a:ext cx="2601872" cy="5302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86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B411-FFC3-742C-91DA-79D60AC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D70-9A14-7749-012E-3BF3F2B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Back-cast and Forecast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3DAA-BDC1-E393-8E3A-20BA3DD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3" y="1747777"/>
            <a:ext cx="7734379" cy="46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Example by graphs of how </a:t>
            </a:r>
            <a:r>
              <a:rPr lang="en-US" sz="1400" b="1" u="sng" dirty="0">
                <a:solidFill>
                  <a:schemeClr val="tx1"/>
                </a:solidFill>
              </a:rPr>
              <a:t>explainable signals </a:t>
            </a:r>
            <a:r>
              <a:rPr lang="en-US" sz="1400" b="1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653AD8-DB3F-F9C6-0510-2CF66D0D2F32}"/>
              </a:ext>
            </a:extLst>
          </p:cNvPr>
          <p:cNvSpPr/>
          <p:nvPr/>
        </p:nvSpPr>
        <p:spPr>
          <a:xfrm>
            <a:off x="0" y="0"/>
            <a:ext cx="535907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4EA35E-2175-15B6-2560-B7261C48CA85}"/>
              </a:ext>
            </a:extLst>
          </p:cNvPr>
          <p:cNvSpPr txBox="1">
            <a:spLocks/>
          </p:cNvSpPr>
          <p:nvPr/>
        </p:nvSpPr>
        <p:spPr>
          <a:xfrm>
            <a:off x="555587" y="609669"/>
            <a:ext cx="4317356" cy="3342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Granular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to monthly model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81717-6AE9-662D-CBFB-7FBB2A8D30C5}"/>
              </a:ext>
            </a:extLst>
          </p:cNvPr>
          <p:cNvSpPr txBox="1">
            <a:spLocks/>
          </p:cNvSpPr>
          <p:nvPr/>
        </p:nvSpPr>
        <p:spPr>
          <a:xfrm>
            <a:off x="5752618" y="209448"/>
            <a:ext cx="6172682" cy="631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largest cycle is a year, and we have external factors affecting throughout in different magnitudes: Weather, holidays…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want to take the variability due to these. Using Prophet outputs, we can: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“Adjust” demand: Take out the effect from the weather regressors.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”Correct” demand: Extrapolate all years to a “standard year”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forecasting ”corrected” demand, each year’s “standard year weather” will be affecting different day of weeks, making YoY comparisons wrong,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E5E8B9-2F86-D50E-2439-77EE4D85C723}"/>
              </a:ext>
            </a:extLst>
          </p:cNvPr>
          <p:cNvSpPr txBox="1">
            <a:spLocks/>
          </p:cNvSpPr>
          <p:nvPr/>
        </p:nvSpPr>
        <p:spPr>
          <a:xfrm>
            <a:off x="7523545" y="6325564"/>
            <a:ext cx="4514127" cy="405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</a:rPr>
              <a:t>Thoughts on inputs for monthly modelling…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7152-61BE-2108-EE5F-27A5B8C10E4A}"/>
              </a:ext>
            </a:extLst>
          </p:cNvPr>
          <p:cNvSpPr/>
          <p:nvPr/>
        </p:nvSpPr>
        <p:spPr>
          <a:xfrm>
            <a:off x="266700" y="4074838"/>
            <a:ext cx="4907184" cy="2569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Why 2 models?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In short, we use a high granularity and a monthly model separately because the best high-quality regressors for the modelling are either very granular (weather) or less granular (GDP). 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algn="r"/>
            <a:r>
              <a:rPr lang="en-US" sz="1400" i="1" dirty="0">
                <a:solidFill>
                  <a:schemeClr val="tx1"/>
                </a:solidFill>
              </a:rPr>
              <a:t>Converting GDP into a daily figure would create noise and mess with the other components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49596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66CEEC-0EEE-67CD-7690-CC96BFD4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[prophet/</a:t>
            </a:r>
            <a:r>
              <a:rPr lang="en-US" sz="1400" i="1" dirty="0" err="1"/>
              <a:t>forecaster.py</a:t>
            </a:r>
            <a:r>
              <a:rPr lang="en-US" sz="1400" i="1" dirty="0"/>
              <a:t>] unchanged </a:t>
            </a:r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CB1F-B963-4780-CD06-AFEDABB9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6D06-033D-1270-24E7-F9AADAFD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</a:t>
            </a:r>
            <a:r>
              <a:rPr lang="en-US" sz="2700" dirty="0"/>
              <a:t>using </a:t>
            </a:r>
            <a:r>
              <a:rPr lang="en-US" sz="2400" dirty="0"/>
              <a:t>weather/holidays-corrected demand...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4CB51-BE33-95B8-C328-A0EB8F5C258F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CCE89-E8FB-1933-7C8C-7DA3037F5C52}"/>
              </a:ext>
            </a:extLst>
          </p:cNvPr>
          <p:cNvSpPr/>
          <p:nvPr/>
        </p:nvSpPr>
        <p:spPr>
          <a:xfrm>
            <a:off x="5440100" y="1509012"/>
            <a:ext cx="6273800" cy="772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Left graph: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Seasonality accounts for: leap years, number of weekdays.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0E20C-8E31-F352-101D-33EF8B5E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96" y="1930553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E9819-A7A2-A8D3-31A3-0CACE80B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0" y="2868280"/>
            <a:ext cx="6273800" cy="37465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25989-D5E2-648D-B5E3-AFEB9AE6084E}"/>
              </a:ext>
            </a:extLst>
          </p:cNvPr>
          <p:cNvSpPr/>
          <p:nvPr/>
        </p:nvSpPr>
        <p:spPr>
          <a:xfrm>
            <a:off x="5417918" y="2456279"/>
            <a:ext cx="629598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Forecast, changepoints, uncertainty-intervals</a:t>
            </a:r>
          </a:p>
        </p:txBody>
      </p:sp>
    </p:spTree>
    <p:extLst>
      <p:ext uri="{BB962C8B-B14F-4D97-AF65-F5344CB8AC3E}">
        <p14:creationId xmlns:p14="http://schemas.microsoft.com/office/powerpoint/2010/main" val="376886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90A0-DA99-FD25-9543-CA663668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17B-2494-A306-EE05-E51E5F88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 and Seasonality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28957-ACC8-F7C6-6F30-3D0DD82C18CA}"/>
              </a:ext>
            </a:extLst>
          </p:cNvPr>
          <p:cNvSpPr/>
          <p:nvPr/>
        </p:nvSpPr>
        <p:spPr>
          <a:xfrm>
            <a:off x="981922" y="1998526"/>
            <a:ext cx="51140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External Regressors &amp; Yearly Seasonality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BE7C4-3B36-8819-B0EA-E44A7CB74F1C}"/>
              </a:ext>
            </a:extLst>
          </p:cNvPr>
          <p:cNvSpPr/>
          <p:nvPr/>
        </p:nvSpPr>
        <p:spPr>
          <a:xfrm>
            <a:off x="6238755" y="1998525"/>
            <a:ext cx="5742970" cy="13300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Potential further enhancements: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 working hours of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Hours of daylight 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7EDE9-37D8-4638-7D64-36B8D1B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1" y="2414279"/>
            <a:ext cx="5114079" cy="3539241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D8DE6-6706-05BB-2584-22F6BDEA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10" y="3882478"/>
            <a:ext cx="3642815" cy="2071042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B022-B25F-9FA5-3BB3-FA21C2CFDF8B}"/>
              </a:ext>
            </a:extLst>
          </p:cNvPr>
          <p:cNvSpPr/>
          <p:nvPr/>
        </p:nvSpPr>
        <p:spPr>
          <a:xfrm>
            <a:off x="6374756" y="3460656"/>
            <a:ext cx="3672069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GDP Impact on demand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3EF72-EDFA-9AFC-FC8A-2C3EBE6F4350}"/>
              </a:ext>
            </a:extLst>
          </p:cNvPr>
          <p:cNvSpPr/>
          <p:nvPr/>
        </p:nvSpPr>
        <p:spPr>
          <a:xfrm>
            <a:off x="10208870" y="3429000"/>
            <a:ext cx="1772853" cy="2524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Extra used regressors: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Binary for leap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Number of weekdays.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COVID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246618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DAEA-E32E-E2C5-55B7-79775CA4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49E-A2FC-18E8-5E4D-4F27D6B3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291B6-BD81-9410-758E-E94AF174FE1C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DEDBF-FA61-FAD4-4D96-B17F33D2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9039"/>
            <a:ext cx="7160171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3EC9B-F8F5-E3F7-D3DC-E4F05702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858" y="3279039"/>
            <a:ext cx="2659146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0836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D6E6-A005-73D6-AD13-2561B00A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8744-F048-5B94-200F-0DA1F7C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5931"/>
            <a:ext cx="9601200" cy="772610"/>
          </a:xfrm>
        </p:spPr>
        <p:txBody>
          <a:bodyPr>
            <a:normAutofit/>
          </a:bodyPr>
          <a:lstStyle/>
          <a:p>
            <a:r>
              <a:rPr lang="en-US" dirty="0"/>
              <a:t>Some thoughts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2A537-72CD-C39C-7DBC-99B464CE7FBD}"/>
              </a:ext>
            </a:extLst>
          </p:cNvPr>
          <p:cNvSpPr/>
          <p:nvPr/>
        </p:nvSpPr>
        <p:spPr>
          <a:xfrm>
            <a:off x="1371600" y="1358541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90E1A-5A7A-AD8D-358D-BF50252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0082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0B45DB-C4E5-E6F8-B978-F68D48C6B1CB}"/>
              </a:ext>
            </a:extLst>
          </p:cNvPr>
          <p:cNvSpPr/>
          <p:nvPr/>
        </p:nvSpPr>
        <p:spPr>
          <a:xfrm>
            <a:off x="5090933" y="1780082"/>
            <a:ext cx="6611071" cy="4684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Interpreting: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 this is a Bayesian optimization model, time is put into the equation as an extra variable. In this context: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If we didn’t have GDP, the trend would need to have lots of changepoints, and it would have less of a downward slope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because time would be catching the “GDP”-related signals.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Therefore, in this example, the trend is depicting everything that isn’t caught by the other model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efficiency gains throughout GB.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decarbonization of the GB economy.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adoption of EVs and Heat pumps.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Behind-the-meter generation.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Creating different GDP scenarios is very straightforward as well – and the ability to decompose it into the granular model’s timestep, under different weather scenarios.</a:t>
            </a:r>
          </a:p>
        </p:txBody>
      </p:sp>
    </p:spTree>
    <p:extLst>
      <p:ext uri="{BB962C8B-B14F-4D97-AF65-F5344CB8AC3E}">
        <p14:creationId xmlns:p14="http://schemas.microsoft.com/office/powerpoint/2010/main" val="105553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16A7-1176-3FD1-D82C-7B40C59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8791-5259-1C3D-3A4A-4EB670DA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hourly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6D7F2A-EE4F-C33A-679F-E14CD6023C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5BCCAE-6B4E-DEEC-F9FC-316B91E9F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D18DC-1B8F-CFF5-1BF4-3511B6D4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Analysis at an hourly granularity</a:t>
            </a:r>
          </a:p>
        </p:txBody>
      </p:sp>
    </p:spTree>
    <p:extLst>
      <p:ext uri="{BB962C8B-B14F-4D97-AF65-F5344CB8AC3E}">
        <p14:creationId xmlns:p14="http://schemas.microsoft.com/office/powerpoint/2010/main" val="3538687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16429</TotalTime>
  <Words>6906</Words>
  <Application>Microsoft Macintosh PowerPoint</Application>
  <PresentationFormat>Widescreen</PresentationFormat>
  <Paragraphs>745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daily model</vt:lpstr>
      <vt:lpstr>Main Components </vt:lpstr>
      <vt:lpstr>Extra Regressors</vt:lpstr>
      <vt:lpstr>Back-cast and Forecast</vt:lpstr>
      <vt:lpstr>Noise, Error, Residuals from back-casting</vt:lpstr>
      <vt:lpstr>Noise by Day of Week</vt:lpstr>
      <vt:lpstr>PowerPoint Presentation</vt:lpstr>
      <vt:lpstr>GB monthly model</vt:lpstr>
      <vt:lpstr>Main Components using weather/holidays-corrected demand...</vt:lpstr>
      <vt:lpstr>Extra Regressors and Seasonality</vt:lpstr>
      <vt:lpstr>Noise, Error, Residuals from back-casting</vt:lpstr>
      <vt:lpstr>Some thoughts</vt:lpstr>
      <vt:lpstr>GB hourly model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65</cp:revision>
  <dcterms:created xsi:type="dcterms:W3CDTF">2024-07-22T10:59:02Z</dcterms:created>
  <dcterms:modified xsi:type="dcterms:W3CDTF">2024-10-02T13:32:58Z</dcterms:modified>
</cp:coreProperties>
</file>